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70" r:id="rId13"/>
    <p:sldId id="271" r:id="rId14"/>
    <p:sldId id="272" r:id="rId15"/>
    <p:sldId id="275" r:id="rId16"/>
    <p:sldId id="277" r:id="rId17"/>
    <p:sldId id="279" r:id="rId18"/>
    <p:sldId id="281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4" r:id="rId30"/>
    <p:sldId id="29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911709565716052E-2"/>
          <c:y val="0.18221821744112979"/>
          <c:w val="0.78816537638677531"/>
          <c:h val="0.7693663820191490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6"/>
          <c:dPt>
            <c:idx val="0"/>
            <c:bubble3D val="0"/>
            <c:explosion val="16"/>
          </c:dPt>
          <c:dPt>
            <c:idx val="5"/>
            <c:bubble3D val="0"/>
            <c:explosion val="4"/>
          </c:dPt>
          <c:dLbls>
            <c:dLbl>
              <c:idx val="0"/>
              <c:layout>
                <c:manualLayout>
                  <c:x val="2.5740396086852892E-2"/>
                  <c:y val="-8.3892898804316191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ПОРЕЗИ</a:t>
                    </a:r>
                    <a:r>
                      <a:rPr lang="sr-Cyrl-RS" dirty="0"/>
                      <a:t>
</a:t>
                    </a:r>
                    <a:r>
                      <a:rPr lang="sr-Cyrl-RS" dirty="0" smtClean="0"/>
                      <a:t>43%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9920901932712984E-2"/>
                  <c:y val="-5.459590988626423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ТРАНСФЕРИ
</a:t>
                    </a:r>
                    <a:r>
                      <a:rPr lang="sr-Cyrl-RS" dirty="0" smtClean="0"/>
                      <a:t>43%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6.5870442665255075E-2"/>
                  <c:y val="4.914993900410337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ДОНАЦИЈЕ</a:t>
                    </a:r>
                    <a:r>
                      <a:rPr lang="sr-Cyrl-RS" dirty="0"/>
                      <a:t>
</a:t>
                    </a:r>
                    <a:r>
                      <a:rPr lang="sr-Cyrl-RS" dirty="0" smtClean="0"/>
                      <a:t>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6466838703985526E-2"/>
                  <c:y val="-3.018760859117963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ДРУГИ </a:t>
                    </a:r>
                    <a:r>
                      <a:rPr lang="sr-Cyrl-RS" dirty="0"/>
                      <a:t>ПРИХОДИ
</a:t>
                    </a:r>
                    <a:r>
                      <a:rPr lang="sr-Cyrl-RS" dirty="0" smtClean="0"/>
                      <a:t>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2.0600035289706449E-2"/>
                  <c:y val="-6.807530220694245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ПРИМАЊА </a:t>
                    </a:r>
                    <a:r>
                      <a:rPr lang="sr-Cyrl-RS" dirty="0"/>
                      <a:t>ОД </a:t>
                    </a:r>
                    <a:r>
                      <a:rPr lang="sr-Cyrl-RS" dirty="0" smtClean="0"/>
                      <a:t>ПРОДАЈ</a:t>
                    </a:r>
                    <a:r>
                      <a:rPr lang="en-US" dirty="0" smtClean="0"/>
                      <a:t>E</a:t>
                    </a:r>
                    <a:r>
                      <a:rPr lang="sr-Cyrl-RS" dirty="0" smtClean="0"/>
                      <a:t> </a:t>
                    </a:r>
                    <a:r>
                      <a:rPr lang="sr-Cyrl-RS" dirty="0"/>
                      <a:t>ИМОВИНЕ
</a:t>
                    </a:r>
                    <a:r>
                      <a:rPr lang="sr-Cyrl-RS" dirty="0" smtClean="0"/>
                      <a:t>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4845938375350143"/>
                  <c:y val="-3.012716720269121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ПРИМАЊЕ </a:t>
                    </a:r>
                    <a:r>
                      <a:rPr lang="sr-Cyrl-RS" dirty="0"/>
                      <a:t>ОД ЗАДУЖИВАЊА И </a:t>
                    </a:r>
                    <a:r>
                      <a:rPr lang="sr-Cyrl-RS" dirty="0" smtClean="0"/>
                      <a:t>ПРОДАЈ</a:t>
                    </a:r>
                    <a:r>
                      <a:rPr lang="en-US" dirty="0" smtClean="0"/>
                      <a:t>E</a:t>
                    </a:r>
                    <a:r>
                      <a:rPr lang="sr-Cyrl-RS" dirty="0" smtClean="0"/>
                      <a:t> </a:t>
                    </a:r>
                    <a:r>
                      <a:rPr lang="sr-Cyrl-RS" dirty="0"/>
                      <a:t>ФИНАНСИЈСКЕ ИМОВИНЕ
</a:t>
                    </a:r>
                    <a:r>
                      <a:rPr lang="sr-Cyrl-RS" dirty="0" smtClean="0"/>
                      <a:t>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0362431400620378"/>
                  <c:y val="9.633275007290755E-3"/>
                </c:manualLayout>
              </c:layout>
              <c:tx>
                <c:rich>
                  <a:bodyPr/>
                  <a:lstStyle/>
                  <a:p>
                    <a:r>
                      <a:rPr lang="sr-Cyrl-RS" dirty="0" smtClean="0"/>
                      <a:t>ПРЕНЕТА </a:t>
                    </a:r>
                    <a:r>
                      <a:rPr lang="sr-Cyrl-RS" dirty="0"/>
                      <a:t>СРЕДСТВА
</a:t>
                    </a:r>
                    <a:r>
                      <a:rPr lang="sr-Cyrl-RS" dirty="0" smtClean="0"/>
                      <a:t>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sr-Latn-R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ПОРЕЗИ</c:v>
                </c:pt>
                <c:pt idx="1">
                  <c:v>ТРАНСФЕРИ</c:v>
                </c:pt>
                <c:pt idx="2">
                  <c:v>ДОНАЦИЈЕ</c:v>
                </c:pt>
                <c:pt idx="3">
                  <c:v>ДРУГИ ПРИХОДИ</c:v>
                </c:pt>
                <c:pt idx="4">
                  <c:v>ПРИМАЊА ОД ПРОДАЈА ИМОВИНЕ</c:v>
                </c:pt>
                <c:pt idx="5">
                  <c:v>ПРИМАЊЕ ОД ЗАДУЖИВАЊА И ПРОДАЈА ФИНАНСИЈСКЕ ИМОВИНЕ</c:v>
                </c:pt>
                <c:pt idx="6">
                  <c:v>ПРЕНЕТА СРЕДСТВА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480570430</c:v>
                </c:pt>
                <c:pt idx="1">
                  <c:v>444609670</c:v>
                </c:pt>
                <c:pt idx="2">
                  <c:v>0</c:v>
                </c:pt>
                <c:pt idx="3">
                  <c:v>55715000</c:v>
                </c:pt>
                <c:pt idx="4">
                  <c:v>68500000</c:v>
                </c:pt>
                <c:pt idx="5">
                  <c:v>90500000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5EC815E-94F3-4DD4-B8D0-A5F448F555C0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7BAAB05-A1E0-40E4-BCD2-12F5E2DB24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295400"/>
            <a:ext cx="784859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4400" b="1" dirty="0" smtClean="0">
                <a:latin typeface="Cambria" panose="02040503050406030204" pitchFamily="18" charset="0"/>
              </a:rPr>
              <a:t>Јавна расправа о буџету</a:t>
            </a:r>
            <a:br>
              <a:rPr lang="sr-Cyrl-RS" sz="4400" b="1" dirty="0" smtClean="0">
                <a:latin typeface="Cambria" panose="02040503050406030204" pitchFamily="18" charset="0"/>
              </a:rPr>
            </a:br>
            <a:r>
              <a:rPr lang="sr-Cyrl-RS" sz="4400" b="1" dirty="0" smtClean="0">
                <a:latin typeface="Cambria" panose="02040503050406030204" pitchFamily="18" charset="0"/>
              </a:rPr>
              <a:t/>
            </a:r>
            <a:br>
              <a:rPr lang="sr-Cyrl-RS" sz="4400" b="1" dirty="0" smtClean="0">
                <a:latin typeface="Cambria" panose="02040503050406030204" pitchFamily="18" charset="0"/>
              </a:rPr>
            </a:br>
            <a:r>
              <a:rPr lang="sr-Cyrl-RS" sz="4400" b="1" dirty="0" smtClean="0">
                <a:latin typeface="Cambria" panose="02040503050406030204" pitchFamily="18" charset="0"/>
              </a:rPr>
              <a:t>Општина Књажевац</a:t>
            </a:r>
            <a:r>
              <a:rPr lang="sr-Cyrl-RS" sz="4400" dirty="0" smtClean="0">
                <a:latin typeface="Cambria" panose="02040503050406030204" pitchFamily="18" charset="0"/>
              </a:rPr>
              <a:t/>
            </a:r>
            <a:br>
              <a:rPr lang="sr-Cyrl-RS" sz="4400" dirty="0" smtClean="0">
                <a:latin typeface="Cambria" panose="02040503050406030204" pitchFamily="18" charset="0"/>
              </a:rPr>
            </a:br>
            <a:r>
              <a:rPr lang="sr-Latn-RS" sz="3200" dirty="0" smtClean="0">
                <a:latin typeface="Cambria" panose="02040503050406030204" pitchFamily="18" charset="0"/>
              </a:rPr>
              <a:t>11</a:t>
            </a:r>
            <a:r>
              <a:rPr lang="en-US" sz="3200" dirty="0" smtClean="0">
                <a:latin typeface="Cambria" panose="02040503050406030204" pitchFamily="18" charset="0"/>
              </a:rPr>
              <a:t>.12.20</a:t>
            </a:r>
            <a:r>
              <a:rPr lang="sr-Latn-RS" sz="3200" dirty="0" smtClean="0">
                <a:latin typeface="Cambria" panose="02040503050406030204" pitchFamily="18" charset="0"/>
              </a:rPr>
              <a:t>20</a:t>
            </a:r>
            <a:r>
              <a:rPr lang="en-US" sz="3200" dirty="0" smtClean="0">
                <a:latin typeface="Cambria" panose="02040503050406030204" pitchFamily="18" charset="0"/>
              </a:rPr>
              <a:t>.</a:t>
            </a:r>
            <a:endParaRPr lang="en-US" sz="3200" dirty="0"/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6244" y="4114801"/>
            <a:ext cx="2821616" cy="23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572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Cambria" pitchFamily="18" charset="0"/>
              </a:rPr>
              <a:t>Опредељена средства за реализацију овог програма износе 108.275.000. динара , а према програмским активностима средства ће бити утрошена за:</a:t>
            </a:r>
          </a:p>
          <a:p>
            <a:endParaRPr lang="sr-Cyrl-RS" dirty="0" smtClean="0">
              <a:latin typeface="Cambria" pitchFamily="18" charset="0"/>
            </a:endParaRPr>
          </a:p>
          <a:p>
            <a:endParaRPr lang="sr-Cyrl-RS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41.955.000 – Управљање / одржавање јавним осветљењем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22.000.000 – Одржавање јавних зелених површина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25.000.000 – Одржавање чистоће на површинама јавне намене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   1.000.000 – Зоохигијена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   3.120.000 – Производња и дистрибуција топлотне енергије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r-Cyrl-RS" dirty="0" smtClean="0">
                <a:latin typeface="Cambria" pitchFamily="18" charset="0"/>
              </a:rPr>
              <a:t> 10.700.000 – Управљање и снабдевање водом за пиће – поправке и</a:t>
            </a:r>
          </a:p>
          <a:p>
            <a:r>
              <a:rPr lang="sr-Cyrl-RS" dirty="0">
                <a:latin typeface="Cambria" pitchFamily="18" charset="0"/>
              </a:rPr>
              <a:t> </a:t>
            </a:r>
            <a:r>
              <a:rPr lang="sr-Cyrl-RS" dirty="0" smtClean="0">
                <a:latin typeface="Cambria" pitchFamily="18" charset="0"/>
              </a:rPr>
              <a:t>        одржавање водоводних линија.</a:t>
            </a:r>
          </a:p>
          <a:p>
            <a:r>
              <a:rPr lang="sr-Cyrl-RS" dirty="0" smtClean="0">
                <a:latin typeface="Cambria" pitchFamily="18" charset="0"/>
              </a:rPr>
              <a:t>У овиру програма комуналне делатности планирана је и реализација пројекта :</a:t>
            </a:r>
          </a:p>
          <a:p>
            <a:endParaRPr lang="sr-Cyrl-RS" dirty="0" smtClean="0">
              <a:latin typeface="Cambria" pitchFamily="18" charset="0"/>
            </a:endParaRPr>
          </a:p>
          <a:p>
            <a:r>
              <a:rPr lang="sr-Cyrl-RS" b="1" dirty="0" smtClean="0">
                <a:latin typeface="Cambria" pitchFamily="18" charset="0"/>
              </a:rPr>
              <a:t>- Пројекат :Изградња прихватилишта за псе 4.500.000.динара</a:t>
            </a:r>
          </a:p>
          <a:p>
            <a:endParaRPr lang="sr-Cyrl-RS" dirty="0" smtClean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81000"/>
            <a:ext cx="7315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3</a:t>
            </a:r>
          </a:p>
          <a:p>
            <a:pPr algn="ctr"/>
            <a:endParaRPr lang="sr-Cyrl-RS" sz="3200" dirty="0" smtClean="0">
              <a:latin typeface="Cambria" pitchFamily="18" charset="0"/>
            </a:endParaRPr>
          </a:p>
          <a:p>
            <a:pPr algn="ctr"/>
            <a:r>
              <a:rPr lang="sr-Cyrl-RS" sz="3200" b="1" dirty="0" smtClean="0">
                <a:latin typeface="Cambria" pitchFamily="18" charset="0"/>
              </a:rPr>
              <a:t>Локални економски развој</a:t>
            </a:r>
            <a:endParaRPr lang="en-US" sz="3200" b="1" dirty="0" smtClean="0">
              <a:latin typeface="Cambria" pitchFamily="18" charset="0"/>
            </a:endParaRPr>
          </a:p>
          <a:p>
            <a:pPr algn="ctr"/>
            <a:r>
              <a:rPr lang="sr-Cyrl-RS" sz="3200" dirty="0" smtClean="0">
                <a:latin typeface="Cambria" pitchFamily="18" charset="0"/>
              </a:rPr>
              <a:t>11.480.000 динара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5486400"/>
            <a:ext cx="2107756" cy="176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2773740"/>
            <a:ext cx="8153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dirty="0" smtClean="0">
                <a:latin typeface="Cambria" pitchFamily="18" charset="0"/>
              </a:rPr>
              <a:t>Планирани износ од </a:t>
            </a:r>
            <a:r>
              <a:rPr lang="sr-Cyrl-CS" sz="2400" b="1" dirty="0" smtClean="0">
                <a:latin typeface="Cambria" pitchFamily="18" charset="0"/>
              </a:rPr>
              <a:t>10.000.000</a:t>
            </a:r>
            <a:r>
              <a:rPr lang="sr-Cyrl-CS" sz="2400" dirty="0" smtClean="0">
                <a:latin typeface="Cambria" pitchFamily="18" charset="0"/>
              </a:rPr>
              <a:t> динара опредељује се као субвенција Агенцији за развој општине Књажевац,  док се  </a:t>
            </a:r>
            <a:r>
              <a:rPr lang="sr-Cyrl-CS" sz="2400" b="1" dirty="0" smtClean="0">
                <a:latin typeface="Cambria" pitchFamily="18" charset="0"/>
              </a:rPr>
              <a:t>1.000.000</a:t>
            </a:r>
            <a:r>
              <a:rPr lang="sr-Cyrl-CS" sz="2400" dirty="0" smtClean="0">
                <a:latin typeface="Cambria" pitchFamily="18" charset="0"/>
              </a:rPr>
              <a:t> динара издваја за мере активне политике запошљавања.</a:t>
            </a:r>
            <a:r>
              <a:rPr lang="sr-Cyrl-CS" sz="2400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r>
              <a:rPr lang="sr-Cyrl-CS" sz="2400" dirty="0" smtClean="0">
                <a:latin typeface="Cambria" pitchFamily="18" charset="0"/>
              </a:rPr>
              <a:t>У оквиру овог програма реализоваће се и пројекат , то :</a:t>
            </a:r>
          </a:p>
          <a:p>
            <a:r>
              <a:rPr lang="sr-Cyrl-CS" sz="2400" dirty="0" smtClean="0">
                <a:latin typeface="Cambria" pitchFamily="18" charset="0"/>
              </a:rPr>
              <a:t>-Пројекат : Развој женског агро-предузетништва у Источној Србији </a:t>
            </a:r>
            <a:r>
              <a:rPr lang="sr-Cyrl-CS" sz="2400" b="1" dirty="0" smtClean="0">
                <a:latin typeface="Cambria" pitchFamily="18" charset="0"/>
              </a:rPr>
              <a:t>480.000</a:t>
            </a:r>
            <a:r>
              <a:rPr lang="sr-Cyrl-CS" sz="2400" dirty="0" smtClean="0">
                <a:latin typeface="Cambria" pitchFamily="18" charset="0"/>
              </a:rPr>
              <a:t>. динара</a:t>
            </a:r>
          </a:p>
          <a:p>
            <a:r>
              <a:rPr lang="sr-Cyrl-CS" sz="24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sr-Cyrl-RS" sz="2400" dirty="0" smtClean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7315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4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3600" b="1" dirty="0" smtClean="0">
                <a:latin typeface="Cambria" pitchFamily="18" charset="0"/>
              </a:rPr>
              <a:t>Развој туризма</a:t>
            </a:r>
            <a:endParaRPr lang="en-US" sz="3600" b="1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12.214.860динара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093430"/>
            <a:ext cx="2107756" cy="176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971800"/>
            <a:ext cx="8153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dirty="0" smtClean="0">
                <a:latin typeface="Cambria" pitchFamily="18" charset="0"/>
              </a:rPr>
              <a:t>Средства у планираном износу намењена су за финансирање Туристичке организације Књажевац , као и за уређење локалитета Бањица , Бараница и Црвњско језеро.</a:t>
            </a:r>
          </a:p>
          <a:p>
            <a:pPr algn="just"/>
            <a:r>
              <a:rPr lang="sr-Cyrl-CS" dirty="0" smtClean="0">
                <a:latin typeface="Cambria" pitchFamily="18" charset="0"/>
              </a:rPr>
              <a:t>У оквиру овог програма планирана је реализација два пројекта , и то :</a:t>
            </a:r>
          </a:p>
          <a:p>
            <a:pPr algn="just"/>
            <a:endParaRPr lang="sr-Cyrl-CS" dirty="0" smtClean="0">
              <a:latin typeface="Cambria" pitchFamily="18" charset="0"/>
            </a:endParaRPr>
          </a:p>
          <a:p>
            <a:pPr algn="just">
              <a:buFontTx/>
              <a:buChar char="-"/>
            </a:pPr>
            <a:r>
              <a:rPr lang="sr-Cyrl-CS" b="1" dirty="0" smtClean="0">
                <a:latin typeface="Cambria" pitchFamily="18" charset="0"/>
              </a:rPr>
              <a:t>Пројекат : Уређење фасада туристичких локалитета стара </a:t>
            </a:r>
            <a:r>
              <a:rPr lang="sr-Cyrl-CS" b="1" dirty="0" smtClean="0">
                <a:latin typeface="Cambria" pitchFamily="18" charset="0"/>
              </a:rPr>
              <a:t>чаршија</a:t>
            </a:r>
            <a:r>
              <a:rPr lang="sr-Latn-RS" b="1" dirty="0" smtClean="0">
                <a:latin typeface="Cambria" pitchFamily="18" charset="0"/>
              </a:rPr>
              <a:t> </a:t>
            </a:r>
            <a:r>
              <a:rPr lang="sr-Cyrl-CS" b="1" dirty="0" smtClean="0">
                <a:latin typeface="Cambria" pitchFamily="18" charset="0"/>
              </a:rPr>
              <a:t>са </a:t>
            </a:r>
            <a:r>
              <a:rPr lang="sr-Cyrl-CS" b="1" dirty="0" smtClean="0">
                <a:latin typeface="Cambria" pitchFamily="18" charset="0"/>
              </a:rPr>
              <a:t>ужим градским језгром – 4.000.000. динара</a:t>
            </a:r>
          </a:p>
          <a:p>
            <a:pPr algn="just">
              <a:buFontTx/>
              <a:buChar char="-"/>
            </a:pPr>
            <a:r>
              <a:rPr lang="sr-Cyrl-CS" b="1" dirty="0" smtClean="0">
                <a:latin typeface="Cambria" pitchFamily="18" charset="0"/>
              </a:rPr>
              <a:t>Пројекат : Изградња рехабилизационо-</a:t>
            </a:r>
            <a:r>
              <a:rPr lang="sr-Latn-RS" b="1" dirty="0" smtClean="0">
                <a:latin typeface="Cambria" pitchFamily="18" charset="0"/>
              </a:rPr>
              <a:t>wellness </a:t>
            </a:r>
            <a:r>
              <a:rPr lang="sr-Cyrl-RS" b="1" dirty="0" smtClean="0">
                <a:latin typeface="Cambria" pitchFamily="18" charset="0"/>
              </a:rPr>
              <a:t>центра Ргошка бањица -25.000.000. динара</a:t>
            </a:r>
            <a:endParaRPr lang="sr-Cyrl-CS" b="1" dirty="0" smtClean="0">
              <a:latin typeface="Cambria" pitchFamily="18" charset="0"/>
            </a:endParaRPr>
          </a:p>
          <a:p>
            <a:pPr algn="just">
              <a:buFontTx/>
              <a:buChar char="-"/>
            </a:pPr>
            <a:endParaRPr lang="sr-Cyrl-CS" sz="2400" dirty="0" smtClean="0">
              <a:latin typeface="Cambria" pitchFamily="18" charset="0"/>
            </a:endParaRPr>
          </a:p>
          <a:p>
            <a:endParaRPr lang="sr-Cyrl-RS" sz="24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0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7315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5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Пољопривреда и рурални развој</a:t>
            </a:r>
            <a:endParaRPr lang="en-US" sz="2800" b="1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23.000.000 динара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971800"/>
            <a:ext cx="8153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dirty="0" smtClean="0">
                <a:latin typeface="Cambria" pitchFamily="18" charset="0"/>
              </a:rPr>
              <a:t>Буџетска средства у износу од 23.000.000.динара биће усмерена директно на произвођачекроз мере подршке и то , кроз подстицаје за биљну и сточарску производњу , кроз подстицање вишегодишњих засада и унапређење примарне пољопривредне производње , као и кроз доделу средстава за набавку нових машина и опреме</a:t>
            </a:r>
            <a:r>
              <a:rPr lang="sr-Cyrl-CS" sz="2400" dirty="0" smtClean="0">
                <a:latin typeface="Cambria" pitchFamily="18" charset="0"/>
              </a:rPr>
              <a:t>.</a:t>
            </a:r>
            <a:endParaRPr lang="sr-Cyrl-RS" sz="24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51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731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6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Заштита животне средине</a:t>
            </a:r>
            <a:endParaRPr lang="en-US" sz="2800" b="1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42.768.500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1400" dirty="0" smtClean="0">
                <a:latin typeface="Cambria" pitchFamily="18" charset="0"/>
              </a:rPr>
              <a:t>Највећи део средстава у оквиру овог програма планиран је за предфинансирање пројекта прекограничне сарадње </a:t>
            </a:r>
            <a:r>
              <a:rPr lang="sr-Cyrl-RS" sz="1400" b="1" dirty="0" smtClean="0">
                <a:latin typeface="Cambria" pitchFamily="18" charset="0"/>
              </a:rPr>
              <a:t>“Заједничке мере за зелену инфраструктуру”, </a:t>
            </a:r>
            <a:r>
              <a:rPr lang="sr-Cyrl-RS" sz="1400" dirty="0" smtClean="0">
                <a:latin typeface="Cambria" pitchFamily="18" charset="0"/>
              </a:rPr>
              <a:t>у оквиру </a:t>
            </a:r>
            <a:r>
              <a:rPr lang="sr-Latn-RS" sz="1400" dirty="0" smtClean="0">
                <a:latin typeface="Cambria" pitchFamily="18" charset="0"/>
              </a:rPr>
              <a:t>INTEREG-IPA CBC </a:t>
            </a:r>
            <a:r>
              <a:rPr lang="sr-Cyrl-RS" sz="1400" dirty="0" smtClean="0">
                <a:latin typeface="Cambria" pitchFamily="18" charset="0"/>
              </a:rPr>
              <a:t>програма између Бугарске и Србије – 31.668.500.динара</a:t>
            </a:r>
          </a:p>
          <a:p>
            <a:pPr algn="ctr"/>
            <a:r>
              <a:rPr lang="sr-Cyrl-RS" sz="1400" dirty="0" smtClean="0">
                <a:latin typeface="Cambria" pitchFamily="18" charset="0"/>
              </a:rPr>
              <a:t>У оквиру овог програма реализују се и средства Буџетског фонда за заштиту живоне средине у износу од 4.000.000.динара, а користе се у складу сапрограмом лоришћења средстава Фонда који доноси општинско веће , а на који сагласност даје Министрство </a:t>
            </a:r>
            <a:r>
              <a:rPr lang="sr-Cyrl-RS" sz="1400" dirty="0" smtClean="0">
                <a:latin typeface="Cambria" pitchFamily="18" charset="0"/>
              </a:rPr>
              <a:t>заштите </a:t>
            </a:r>
            <a:r>
              <a:rPr lang="sr-Cyrl-RS" sz="1400" dirty="0" smtClean="0">
                <a:latin typeface="Cambria" pitchFamily="18" charset="0"/>
              </a:rPr>
              <a:t>животне средине.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509343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1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7315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7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Организација саобраћаја</a:t>
            </a:r>
            <a:r>
              <a:rPr lang="sr-Cyrl-RS" sz="2800" b="1" baseline="0" dirty="0" smtClean="0">
                <a:latin typeface="Cambria" pitchFamily="18" charset="0"/>
              </a:rPr>
              <a:t> и саобраћајна инфраструктура</a:t>
            </a:r>
          </a:p>
          <a:p>
            <a:pPr algn="ctr"/>
            <a:endParaRPr lang="en-US" sz="2800" b="1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135.412.800 динара</a:t>
            </a:r>
          </a:p>
          <a:p>
            <a:pPr algn="ctr"/>
            <a:endParaRPr lang="sr-Cyrl-RS" sz="2000" dirty="0" smtClean="0">
              <a:latin typeface="Cambria" pitchFamily="18" charset="0"/>
            </a:endParaRPr>
          </a:p>
          <a:p>
            <a:pPr algn="ctr"/>
            <a:endParaRPr lang="sr-Cyrl-RS" sz="2000" dirty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4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Cyrl-RS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0554" y="228600"/>
            <a:ext cx="8153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dirty="0" smtClean="0">
                <a:latin typeface="Cambria" pitchFamily="18" charset="0"/>
              </a:rPr>
              <a:t>Највећи део средстава опредељен је за </a:t>
            </a:r>
            <a:r>
              <a:rPr lang="sr-Cyrl-CS" b="1" dirty="0" smtClean="0">
                <a:latin typeface="Cambria" pitchFamily="18" charset="0"/>
              </a:rPr>
              <a:t>инвестиционо</a:t>
            </a:r>
            <a:r>
              <a:rPr lang="sr-Cyrl-CS" dirty="0" smtClean="0">
                <a:latin typeface="Cambria" pitchFamily="18" charset="0"/>
              </a:rPr>
              <a:t> </a:t>
            </a:r>
            <a:r>
              <a:rPr lang="sr-Cyrl-CS" b="1" dirty="0" smtClean="0">
                <a:latin typeface="Cambria" pitchFamily="18" charset="0"/>
              </a:rPr>
              <a:t>одржавање</a:t>
            </a:r>
            <a:r>
              <a:rPr lang="sr-Cyrl-CS" dirty="0" smtClean="0">
                <a:latin typeface="Cambria" pitchFamily="18" charset="0"/>
              </a:rPr>
              <a:t> општинских путева , улица у граду и улица у селима – </a:t>
            </a:r>
            <a:r>
              <a:rPr lang="sr-Cyrl-CS" b="1" dirty="0" smtClean="0">
                <a:latin typeface="Cambria" pitchFamily="18" charset="0"/>
              </a:rPr>
              <a:t>30.000.000. динара</a:t>
            </a:r>
          </a:p>
          <a:p>
            <a:pPr algn="ctr"/>
            <a:r>
              <a:rPr lang="sr-Cyrl-CS" dirty="0" smtClean="0">
                <a:latin typeface="Cambria" pitchFamily="18" charset="0"/>
              </a:rPr>
              <a:t>Преостала средства планирана су за текуће одржавање путне инфраструктуре – зимско одржавање путева , крпњеље ударних рупа на улицама у граду и локалним путевима,редовно одржавање некатегорисаних пољских и сеоских путева, хоризонталну и вертикалну сигнализацију.</a:t>
            </a:r>
          </a:p>
          <a:p>
            <a:pPr algn="ctr"/>
            <a:endParaRPr lang="sr-Cyrl-CS" dirty="0">
              <a:latin typeface="Cambria" pitchFamily="18" charset="0"/>
            </a:endParaRPr>
          </a:p>
          <a:p>
            <a:pPr algn="ctr"/>
            <a:r>
              <a:rPr lang="sr-Cyrl-CS" dirty="0" smtClean="0">
                <a:latin typeface="Cambria" pitchFamily="18" charset="0"/>
              </a:rPr>
              <a:t>За пројекат - </a:t>
            </a:r>
            <a:r>
              <a:rPr lang="sr-Cyrl-CS" b="1" dirty="0" smtClean="0">
                <a:latin typeface="Cambria" pitchFamily="18" charset="0"/>
              </a:rPr>
              <a:t>Изградња моста у Каличини </a:t>
            </a:r>
            <a:r>
              <a:rPr lang="sr-Cyrl-CS" dirty="0" smtClean="0">
                <a:latin typeface="Cambria" pitchFamily="18" charset="0"/>
              </a:rPr>
              <a:t>планиран је износ од 3.500.000 динара.</a:t>
            </a:r>
          </a:p>
          <a:p>
            <a:pPr algn="ctr"/>
            <a:endParaRPr lang="sr-Cyrl-CS" dirty="0" smtClean="0">
              <a:latin typeface="Cambria" pitchFamily="18" charset="0"/>
            </a:endParaRPr>
          </a:p>
          <a:p>
            <a:pPr algn="ctr"/>
            <a:endParaRPr lang="sr-Cyrl-CS" dirty="0">
              <a:latin typeface="Cambria" pitchFamily="18" charset="0"/>
            </a:endParaRPr>
          </a:p>
          <a:p>
            <a:pPr algn="ctr"/>
            <a:r>
              <a:rPr lang="sr-Cyrl-CS" dirty="0" smtClean="0">
                <a:latin typeface="Cambria" pitchFamily="18" charset="0"/>
              </a:rPr>
              <a:t>У оквиру овог програма опредељена су и средства за </a:t>
            </a:r>
            <a:r>
              <a:rPr lang="sr-Cyrl-CS" b="1" dirty="0" smtClean="0">
                <a:latin typeface="Cambria" pitchFamily="18" charset="0"/>
              </a:rPr>
              <a:t>превоз ученика,  јавни градски и приградски превоз путника</a:t>
            </a:r>
            <a:r>
              <a:rPr lang="sr-Cyrl-CS" dirty="0" smtClean="0">
                <a:latin typeface="Cambria" pitchFamily="18" charset="0"/>
              </a:rPr>
              <a:t>, који је </a:t>
            </a:r>
            <a:r>
              <a:rPr lang="sr-Cyrl-CS" b="1" dirty="0" smtClean="0">
                <a:latin typeface="Cambria" pitchFamily="18" charset="0"/>
              </a:rPr>
              <a:t>бесплатан</a:t>
            </a:r>
            <a:r>
              <a:rPr lang="sr-Cyrl-CS" dirty="0" smtClean="0">
                <a:latin typeface="Cambria" pitchFamily="18" charset="0"/>
              </a:rPr>
              <a:t> за све грађане, у износу од 47.302.800 динара</a:t>
            </a:r>
            <a:r>
              <a:rPr lang="sr-Cyrl-CS" sz="2400" dirty="0" smtClean="0">
                <a:latin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02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8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Предшколско васпитање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129.908.000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dirty="0" smtClean="0">
                <a:latin typeface="Cambria" pitchFamily="18" charset="0"/>
              </a:rPr>
              <a:t> </a:t>
            </a:r>
            <a:r>
              <a:rPr lang="sr-Cyrl-RS" sz="1600" dirty="0" smtClean="0">
                <a:latin typeface="Cambria" pitchFamily="18" charset="0"/>
              </a:rPr>
              <a:t>Средства у овом износу опредељена су за рад и функционисање предшколске установе „Бајка“</a:t>
            </a:r>
            <a:r>
              <a:rPr lang="en-US" sz="1600" dirty="0" smtClean="0">
                <a:latin typeface="Cambria" pitchFamily="18" charset="0"/>
              </a:rPr>
              <a:t>.</a:t>
            </a:r>
            <a:endParaRPr lang="sr-Cyrl-RS" sz="1600" dirty="0" smtClean="0">
              <a:latin typeface="Cambria" pitchFamily="18" charset="0"/>
            </a:endParaRPr>
          </a:p>
          <a:p>
            <a:pPr algn="ctr"/>
            <a:r>
              <a:rPr lang="sr-Cyrl-RS" sz="1600" dirty="0" smtClean="0">
                <a:latin typeface="Cambria" pitchFamily="18" charset="0"/>
              </a:rPr>
              <a:t>У овиру програма 8 реализује се пројекат “Растемо заједно”-5.870.800.динара , од чега ду 5.498.120. динара трансферна средства од Министарства образовања,науке и технолошког развоја и 372.680.динара учешће општине у пројекту. 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2578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9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Основно образовање и васпитање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42.500.000 динара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2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dirty="0" smtClean="0">
                <a:latin typeface="Cambria" pitchFamily="18" charset="0"/>
              </a:rPr>
              <a:t>За основно образовање и васпитање  опредељена  су средства за </a:t>
            </a:r>
            <a:r>
              <a:rPr lang="sr-Cyrl-CS" dirty="0">
                <a:latin typeface="Cambria" pitchFamily="18" charset="0"/>
              </a:rPr>
              <a:t>финансирање пет основних </a:t>
            </a:r>
            <a:r>
              <a:rPr lang="sr-Cyrl-CS" dirty="0" smtClean="0">
                <a:latin typeface="Cambria" pitchFamily="18" charset="0"/>
              </a:rPr>
              <a:t>школа, </a:t>
            </a:r>
            <a:r>
              <a:rPr lang="sr-Cyrl-CS" dirty="0">
                <a:latin typeface="Cambria" pitchFamily="18" charset="0"/>
              </a:rPr>
              <a:t>и то за : </a:t>
            </a:r>
          </a:p>
          <a:p>
            <a:pPr algn="just"/>
            <a:r>
              <a:rPr lang="sr-Cyrl-CS" dirty="0">
                <a:latin typeface="Cambria" pitchFamily="18" charset="0"/>
              </a:rPr>
              <a:t> </a:t>
            </a:r>
            <a:endParaRPr lang="en-US" dirty="0">
              <a:latin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>
                <a:latin typeface="Cambria" pitchFamily="18" charset="0"/>
              </a:rPr>
              <a:t>ОШ „Димитрије Тодоровић </a:t>
            </a:r>
            <a:r>
              <a:rPr lang="sr-Cyrl-CS" dirty="0" smtClean="0">
                <a:latin typeface="Cambria" pitchFamily="18" charset="0"/>
              </a:rPr>
              <a:t>Каплар“	</a:t>
            </a:r>
            <a:r>
              <a:rPr lang="sr-Cyrl-CS" b="1" dirty="0" smtClean="0">
                <a:latin typeface="Cambria" pitchFamily="18" charset="0"/>
              </a:rPr>
              <a:t>14.000.000</a:t>
            </a:r>
            <a:r>
              <a:rPr lang="sr-Cyrl-CS" dirty="0" smtClean="0">
                <a:latin typeface="Cambria" pitchFamily="18" charset="0"/>
              </a:rPr>
              <a:t>  </a:t>
            </a:r>
            <a:r>
              <a:rPr lang="sr-Cyrl-CS" dirty="0">
                <a:latin typeface="Cambria" pitchFamily="18" charset="0"/>
              </a:rPr>
              <a:t>динара</a:t>
            </a:r>
            <a:endParaRPr lang="en-U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>
                <a:latin typeface="Cambria" pitchFamily="18" charset="0"/>
              </a:rPr>
              <a:t>ОШ „Вук </a:t>
            </a:r>
            <a:r>
              <a:rPr lang="sr-Cyrl-CS" dirty="0" smtClean="0">
                <a:latin typeface="Cambria" pitchFamily="18" charset="0"/>
              </a:rPr>
              <a:t>Караџић“			</a:t>
            </a:r>
            <a:r>
              <a:rPr lang="sr-Cyrl-CS" b="1" dirty="0" smtClean="0">
                <a:latin typeface="Cambria" pitchFamily="18" charset="0"/>
              </a:rPr>
              <a:t>12.000.000</a:t>
            </a:r>
            <a:r>
              <a:rPr lang="sr-Cyrl-CS" dirty="0" smtClean="0">
                <a:latin typeface="Cambria" pitchFamily="18" charset="0"/>
              </a:rPr>
              <a:t>  </a:t>
            </a:r>
            <a:r>
              <a:rPr lang="sr-Cyrl-CS" dirty="0">
                <a:latin typeface="Cambria" pitchFamily="18" charset="0"/>
              </a:rPr>
              <a:t>динара</a:t>
            </a:r>
            <a:endParaRPr lang="en-U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>
                <a:latin typeface="Cambria" pitchFamily="18" charset="0"/>
              </a:rPr>
              <a:t>ОШ „</a:t>
            </a:r>
            <a:r>
              <a:rPr lang="sr-Cyrl-CS" dirty="0" smtClean="0">
                <a:latin typeface="Cambria" pitchFamily="18" charset="0"/>
              </a:rPr>
              <a:t>Дубрава“				  </a:t>
            </a:r>
            <a:r>
              <a:rPr lang="sr-Cyrl-CS" b="1" dirty="0" smtClean="0">
                <a:latin typeface="Cambria" pitchFamily="18" charset="0"/>
              </a:rPr>
              <a:t>6.500.000</a:t>
            </a:r>
            <a:r>
              <a:rPr lang="sr-Cyrl-CS" dirty="0" smtClean="0">
                <a:latin typeface="Cambria" pitchFamily="18" charset="0"/>
              </a:rPr>
              <a:t>  </a:t>
            </a:r>
            <a:r>
              <a:rPr lang="sr-Cyrl-CS" dirty="0">
                <a:latin typeface="Cambria" pitchFamily="18" charset="0"/>
              </a:rPr>
              <a:t>динара</a:t>
            </a:r>
            <a:endParaRPr lang="en-U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>
                <a:latin typeface="Cambria" pitchFamily="18" charset="0"/>
              </a:rPr>
              <a:t>ОМШ „Предраг </a:t>
            </a:r>
            <a:r>
              <a:rPr lang="sr-Cyrl-CS" dirty="0" smtClean="0">
                <a:latin typeface="Cambria" pitchFamily="18" charset="0"/>
              </a:rPr>
              <a:t>Милошевић“		   </a:t>
            </a:r>
            <a:r>
              <a:rPr lang="sr-Cyrl-CS" b="1" dirty="0" smtClean="0">
                <a:latin typeface="Cambria" pitchFamily="18" charset="0"/>
              </a:rPr>
              <a:t>5.000.000</a:t>
            </a:r>
            <a:r>
              <a:rPr lang="sr-Cyrl-CS" dirty="0" smtClean="0">
                <a:latin typeface="Cambria" pitchFamily="18" charset="0"/>
              </a:rPr>
              <a:t>  </a:t>
            </a:r>
            <a:r>
              <a:rPr lang="sr-Cyrl-CS" dirty="0">
                <a:latin typeface="Cambria" pitchFamily="18" charset="0"/>
              </a:rPr>
              <a:t>динара</a:t>
            </a:r>
            <a:endParaRPr lang="en-U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>
                <a:latin typeface="Cambria" pitchFamily="18" charset="0"/>
              </a:rPr>
              <a:t>ОШ „</a:t>
            </a:r>
            <a:r>
              <a:rPr lang="sr-Cyrl-CS" dirty="0" smtClean="0">
                <a:latin typeface="Cambria" pitchFamily="18" charset="0"/>
              </a:rPr>
              <a:t>Младост“				   </a:t>
            </a:r>
            <a:r>
              <a:rPr lang="sr-Cyrl-CS" b="1" dirty="0" smtClean="0">
                <a:latin typeface="Cambria" pitchFamily="18" charset="0"/>
              </a:rPr>
              <a:t>4.000.000</a:t>
            </a:r>
            <a:r>
              <a:rPr lang="sr-Cyrl-CS" dirty="0" smtClean="0">
                <a:latin typeface="Cambria" pitchFamily="18" charset="0"/>
              </a:rPr>
              <a:t>  </a:t>
            </a:r>
            <a:r>
              <a:rPr lang="sr-Cyrl-CS" dirty="0">
                <a:latin typeface="Cambria" pitchFamily="18" charset="0"/>
              </a:rPr>
              <a:t>динара</a:t>
            </a:r>
            <a:endParaRPr lang="en-US" dirty="0">
              <a:latin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1017925"/>
            <a:ext cx="754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4400" dirty="0" smtClean="0">
                <a:latin typeface="Cambria" panose="02040503050406030204" pitchFamily="18" charset="0"/>
              </a:rPr>
              <a:t>Планом предвиђен буџет за 20</a:t>
            </a:r>
            <a:r>
              <a:rPr lang="en-US" sz="4400" dirty="0" smtClean="0">
                <a:latin typeface="Cambria" panose="02040503050406030204" pitchFamily="18" charset="0"/>
              </a:rPr>
              <a:t>2</a:t>
            </a:r>
            <a:r>
              <a:rPr lang="sr-Latn-RS" sz="4400" smtClean="0">
                <a:latin typeface="Cambria" panose="02040503050406030204" pitchFamily="18" charset="0"/>
              </a:rPr>
              <a:t>1</a:t>
            </a:r>
            <a:r>
              <a:rPr lang="sr-Cyrl-RS" sz="4400" smtClean="0">
                <a:latin typeface="Cambria" panose="02040503050406030204" pitchFamily="18" charset="0"/>
              </a:rPr>
              <a:t>. </a:t>
            </a:r>
            <a:r>
              <a:rPr lang="sr-Cyrl-RS" sz="4400" dirty="0" smtClean="0">
                <a:latin typeface="Cambria" panose="02040503050406030204" pitchFamily="18" charset="0"/>
              </a:rPr>
              <a:t>годину</a:t>
            </a:r>
          </a:p>
          <a:p>
            <a:pPr algn="ctr"/>
            <a:r>
              <a:rPr lang="sr-Cyrl-RS" sz="4400" dirty="0" smtClean="0">
                <a:latin typeface="Cambria" panose="02040503050406030204" pitchFamily="18" charset="0"/>
              </a:rPr>
              <a:t> општине Књажевац износи</a:t>
            </a:r>
            <a:r>
              <a:rPr lang="en-US" sz="4400" dirty="0" smtClean="0">
                <a:latin typeface="Cambria" panose="02040503050406030204" pitchFamily="18" charset="0"/>
              </a:rPr>
              <a:t>:</a:t>
            </a:r>
            <a:endParaRPr lang="sr-Cyrl-RS" sz="4400" dirty="0" smtClean="0">
              <a:latin typeface="Cambria" panose="02040503050406030204" pitchFamily="18" charset="0"/>
            </a:endParaRPr>
          </a:p>
          <a:p>
            <a:pPr algn="ctr"/>
            <a:endParaRPr lang="en-US" sz="4400" dirty="0">
              <a:latin typeface="Cambria" panose="02040503050406030204" pitchFamily="18" charset="0"/>
            </a:endParaRPr>
          </a:p>
          <a:p>
            <a:pPr algn="ctr"/>
            <a:r>
              <a:rPr lang="en-US" sz="4400" b="1" u="sng" dirty="0" smtClean="0">
                <a:latin typeface="Cambria" panose="02040503050406030204" pitchFamily="18" charset="0"/>
              </a:rPr>
              <a:t>1.</a:t>
            </a:r>
            <a:r>
              <a:rPr lang="sr-Latn-RS" sz="4400" b="1" u="sng" dirty="0" smtClean="0">
                <a:latin typeface="Cambria" panose="02040503050406030204" pitchFamily="18" charset="0"/>
              </a:rPr>
              <a:t>083</a:t>
            </a:r>
            <a:r>
              <a:rPr lang="sr-Cyrl-RS" sz="4400" b="1" u="sng" dirty="0" smtClean="0">
                <a:latin typeface="Cambria" panose="02040503050406030204" pitchFamily="18" charset="0"/>
              </a:rPr>
              <a:t>.</a:t>
            </a:r>
            <a:r>
              <a:rPr lang="sr-Latn-RS" sz="4400" b="1" u="sng" dirty="0" smtClean="0">
                <a:latin typeface="Cambria" panose="02040503050406030204" pitchFamily="18" charset="0"/>
              </a:rPr>
              <a:t>741</a:t>
            </a:r>
            <a:r>
              <a:rPr lang="sr-Cyrl-RS" sz="4400" b="1" u="sng" dirty="0" smtClean="0">
                <a:latin typeface="Cambria" panose="02040503050406030204" pitchFamily="18" charset="0"/>
              </a:rPr>
              <a:t>.</a:t>
            </a:r>
            <a:r>
              <a:rPr lang="sr-Latn-RS" sz="4400" b="1" u="sng" dirty="0" smtClean="0">
                <a:latin typeface="Cambria" panose="02040503050406030204" pitchFamily="18" charset="0"/>
              </a:rPr>
              <a:t>330</a:t>
            </a:r>
            <a:r>
              <a:rPr lang="sr-Cyrl-RS" sz="4400" b="1" u="sng" dirty="0" smtClean="0">
                <a:latin typeface="Cambria" panose="02040503050406030204" pitchFamily="18" charset="0"/>
              </a:rPr>
              <a:t> динара</a:t>
            </a:r>
            <a:endParaRPr lang="en-US" sz="4400" b="1" u="sng" dirty="0">
              <a:latin typeface="Cambria" panose="02040503050406030204" pitchFamily="18" charset="0"/>
            </a:endParaRPr>
          </a:p>
        </p:txBody>
      </p:sp>
      <p:pic>
        <p:nvPicPr>
          <p:cNvPr id="3" name="Picture 2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5334000"/>
            <a:ext cx="1685049" cy="1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5705" y="381000"/>
            <a:ext cx="7315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10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Средње образовање и васпитање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16.000.000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marL="457200" indent="-457200">
              <a:buFontTx/>
              <a:buChar char="-"/>
            </a:pPr>
            <a:r>
              <a:rPr lang="sr-Cyrl-RS" sz="2400" b="1" dirty="0" smtClean="0">
                <a:latin typeface="Cambria" pitchFamily="18" charset="0"/>
              </a:rPr>
              <a:t>Књажевачка Гимназија</a:t>
            </a:r>
            <a:r>
              <a:rPr lang="sr-Cyrl-RS" sz="2400" dirty="0" smtClean="0">
                <a:latin typeface="Cambria" pitchFamily="18" charset="0"/>
              </a:rPr>
              <a:t> – </a:t>
            </a:r>
            <a:r>
              <a:rPr lang="sr-Cyrl-RS" sz="2400" b="1" dirty="0" smtClean="0">
                <a:latin typeface="Cambria" pitchFamily="18" charset="0"/>
              </a:rPr>
              <a:t>7.500.000 </a:t>
            </a:r>
            <a:r>
              <a:rPr lang="sr-Cyrl-RS" sz="2400" dirty="0" smtClean="0">
                <a:latin typeface="Cambria" pitchFamily="18" charset="0"/>
              </a:rPr>
              <a:t>динара</a:t>
            </a:r>
          </a:p>
          <a:p>
            <a:pPr marL="457200" indent="-457200">
              <a:buFontTx/>
              <a:buChar char="-"/>
            </a:pPr>
            <a:r>
              <a:rPr lang="sr-Cyrl-RS" sz="2400" b="1" dirty="0" smtClean="0">
                <a:latin typeface="Cambria" pitchFamily="18" charset="0"/>
              </a:rPr>
              <a:t>Техничка школа </a:t>
            </a:r>
            <a:r>
              <a:rPr lang="sr-Cyrl-RS" sz="2400" dirty="0" smtClean="0">
                <a:latin typeface="Cambria" pitchFamily="18" charset="0"/>
              </a:rPr>
              <a:t>– </a:t>
            </a:r>
            <a:r>
              <a:rPr lang="sr-Cyrl-RS" sz="2400" b="1" dirty="0" smtClean="0">
                <a:latin typeface="Cambria" pitchFamily="18" charset="0"/>
              </a:rPr>
              <a:t>8.500.000</a:t>
            </a:r>
            <a:r>
              <a:rPr lang="sr-Cyrl-RS" sz="2400" dirty="0" smtClean="0">
                <a:latin typeface="Cambria" pitchFamily="18" charset="0"/>
              </a:rPr>
              <a:t> динара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11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Социјална и дечја заштита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81.675.000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1400" dirty="0">
                <a:latin typeface="Cambria" pitchFamily="18" charset="0"/>
              </a:rPr>
              <a:t>Кроз програм социјалне и дечје заштите реализују </a:t>
            </a:r>
            <a:r>
              <a:rPr lang="sr-Cyrl-CS" sz="1400" dirty="0" smtClean="0">
                <a:latin typeface="Cambria" pitchFamily="18" charset="0"/>
              </a:rPr>
              <a:t>се </a:t>
            </a:r>
            <a:r>
              <a:rPr lang="sr-Cyrl-CS" sz="1400" dirty="0">
                <a:latin typeface="Cambria" pitchFamily="18" charset="0"/>
              </a:rPr>
              <a:t>средства у износу од </a:t>
            </a:r>
            <a:r>
              <a:rPr lang="sr-Cyrl-CS" sz="1400" b="1" dirty="0">
                <a:latin typeface="Cambria" pitchFamily="18" charset="0"/>
              </a:rPr>
              <a:t>19.000.000</a:t>
            </a:r>
            <a:r>
              <a:rPr lang="sr-Cyrl-CS" sz="1400" dirty="0">
                <a:latin typeface="Cambria" pitchFamily="18" charset="0"/>
              </a:rPr>
              <a:t> динара за </a:t>
            </a:r>
            <a:r>
              <a:rPr lang="sr-Cyrl-CS" sz="1400" u="sng" dirty="0">
                <a:latin typeface="Cambria" pitchFamily="18" charset="0"/>
              </a:rPr>
              <a:t>стипендије</a:t>
            </a:r>
            <a:r>
              <a:rPr lang="sr-Cyrl-CS" sz="1400" dirty="0">
                <a:latin typeface="Cambria" pitchFamily="18" charset="0"/>
              </a:rPr>
              <a:t> талентованим ученицима као и ученицима из социјално </a:t>
            </a:r>
            <a:r>
              <a:rPr lang="sr-Cyrl-CS" sz="1400" dirty="0" smtClean="0">
                <a:latin typeface="Cambria" pitchFamily="18" charset="0"/>
              </a:rPr>
              <a:t>угрожених </a:t>
            </a:r>
            <a:r>
              <a:rPr lang="sr-Cyrl-CS" sz="1400" dirty="0">
                <a:latin typeface="Cambria" pitchFamily="18" charset="0"/>
              </a:rPr>
              <a:t>категорија становништва, </a:t>
            </a:r>
            <a:r>
              <a:rPr lang="sr-Cyrl-CS" sz="1400" u="sng" dirty="0">
                <a:latin typeface="Cambria" pitchFamily="18" charset="0"/>
              </a:rPr>
              <a:t>бесплатну ужину за све ученике основних школа</a:t>
            </a:r>
            <a:r>
              <a:rPr lang="sr-Cyrl-CS" sz="1400" dirty="0">
                <a:latin typeface="Cambria" pitchFamily="18" charset="0"/>
              </a:rPr>
              <a:t>, за смештај и исхрану у </a:t>
            </a:r>
            <a:r>
              <a:rPr lang="sr-Cyrl-CS" sz="1400" dirty="0" smtClean="0">
                <a:latin typeface="Cambria" pitchFamily="18" charset="0"/>
              </a:rPr>
              <a:t>дому </a:t>
            </a:r>
            <a:r>
              <a:rPr lang="sr-Cyrl-CS" sz="1400" dirty="0">
                <a:latin typeface="Cambria" pitchFamily="18" charset="0"/>
              </a:rPr>
              <a:t>ученика средњих школа</a:t>
            </a:r>
            <a:r>
              <a:rPr lang="sr-Cyrl-CS" sz="1400" dirty="0" smtClean="0">
                <a:latin typeface="Cambria" pitchFamily="18" charset="0"/>
              </a:rPr>
              <a:t>.</a:t>
            </a:r>
          </a:p>
          <a:p>
            <a:pPr algn="just"/>
            <a:endParaRPr lang="sr-Cyrl-CS" sz="1400" dirty="0">
              <a:latin typeface="Cambria" pitchFamily="18" charset="0"/>
            </a:endParaRPr>
          </a:p>
          <a:p>
            <a:pPr algn="just"/>
            <a:r>
              <a:rPr lang="sr-Cyrl-CS" sz="1400" dirty="0">
                <a:latin typeface="Cambria" pitchFamily="18" charset="0"/>
              </a:rPr>
              <a:t>Кроз </a:t>
            </a:r>
            <a:r>
              <a:rPr lang="sr-Cyrl-CS" sz="1400" b="1" dirty="0">
                <a:latin typeface="Cambria" pitchFamily="18" charset="0"/>
              </a:rPr>
              <a:t>Буџетски фонд за повећање наталитета</a:t>
            </a:r>
            <a:r>
              <a:rPr lang="sr-Cyrl-CS" sz="1400" dirty="0">
                <a:latin typeface="Cambria" pitchFamily="18" charset="0"/>
              </a:rPr>
              <a:t> планирана су средства у износу од </a:t>
            </a:r>
            <a:r>
              <a:rPr lang="sr-Cyrl-CS" sz="1400" b="1" dirty="0" smtClean="0">
                <a:latin typeface="Cambria" pitchFamily="18" charset="0"/>
              </a:rPr>
              <a:t>21.000.000</a:t>
            </a:r>
            <a:r>
              <a:rPr lang="sr-Cyrl-CS" sz="1400" dirty="0" smtClean="0">
                <a:latin typeface="Cambria" pitchFamily="18" charset="0"/>
              </a:rPr>
              <a:t> </a:t>
            </a:r>
            <a:r>
              <a:rPr lang="sr-Cyrl-CS" sz="1400" dirty="0">
                <a:latin typeface="Cambria" pitchFamily="18" charset="0"/>
              </a:rPr>
              <a:t>динара за једнократну новчану помоћ </a:t>
            </a:r>
            <a:r>
              <a:rPr lang="sr-Cyrl-CS" sz="1400" dirty="0" smtClean="0">
                <a:latin typeface="Cambria" pitchFamily="18" charset="0"/>
              </a:rPr>
              <a:t>код </a:t>
            </a:r>
            <a:r>
              <a:rPr lang="sr-Cyrl-CS" sz="1400" dirty="0">
                <a:latin typeface="Cambria" pitchFamily="18" charset="0"/>
              </a:rPr>
              <a:t>рођење детета, помоћ за лечење деце и лечење стерилитета и помоћ </a:t>
            </a:r>
            <a:r>
              <a:rPr lang="sr-Cyrl-CS" sz="1400" dirty="0" smtClean="0">
                <a:latin typeface="Cambria" pitchFamily="18" charset="0"/>
              </a:rPr>
              <a:t>незапосленим мајкама трећег,четврог и петог детета.</a:t>
            </a:r>
            <a:endParaRPr lang="sr-Cyrl-CS" sz="1400" dirty="0">
              <a:latin typeface="Cambria" pitchFamily="18" charset="0"/>
            </a:endParaRPr>
          </a:p>
          <a:p>
            <a:pPr algn="just"/>
            <a:endParaRPr lang="sr-Cyrl-CS" sz="1400" dirty="0" smtClean="0">
              <a:latin typeface="Cambria" pitchFamily="18" charset="0"/>
            </a:endParaRPr>
          </a:p>
          <a:p>
            <a:pPr algn="just"/>
            <a:r>
              <a:rPr lang="sr-Cyrl-CS" sz="1400" dirty="0" smtClean="0">
                <a:latin typeface="Cambria" pitchFamily="18" charset="0"/>
              </a:rPr>
              <a:t>За </a:t>
            </a:r>
            <a:r>
              <a:rPr lang="sr-Cyrl-CS" sz="1400" b="1" dirty="0" smtClean="0">
                <a:latin typeface="Cambria" pitchFamily="18" charset="0"/>
              </a:rPr>
              <a:t>једнократне помоћи</a:t>
            </a:r>
            <a:r>
              <a:rPr lang="sr-Cyrl-CS" sz="1400" dirty="0" smtClean="0">
                <a:latin typeface="Cambria" pitchFamily="18" charset="0"/>
              </a:rPr>
              <a:t> и друге врсте помоћи планирано је </a:t>
            </a:r>
            <a:r>
              <a:rPr lang="sr-Cyrl-CS" sz="1400" b="1" dirty="0" smtClean="0">
                <a:latin typeface="Cambria" pitchFamily="18" charset="0"/>
              </a:rPr>
              <a:t>15.000.000 </a:t>
            </a:r>
            <a:r>
              <a:rPr lang="sr-Cyrl-CS" sz="1400" dirty="0" smtClean="0">
                <a:latin typeface="Cambria" pitchFamily="18" charset="0"/>
              </a:rPr>
              <a:t>динара.</a:t>
            </a:r>
          </a:p>
          <a:p>
            <a:pPr algn="just"/>
            <a:endParaRPr lang="sr-Cyrl-CS" sz="1400" dirty="0" smtClean="0">
              <a:latin typeface="Cambria" pitchFamily="18" charset="0"/>
            </a:endParaRPr>
          </a:p>
          <a:p>
            <a:pPr algn="just"/>
            <a:r>
              <a:rPr lang="sr-Cyrl-CS" sz="1400" dirty="0" smtClean="0">
                <a:latin typeface="Cambria" pitchFamily="18" charset="0"/>
              </a:rPr>
              <a:t>У оквиру овог програма, реализује се и пројекат </a:t>
            </a:r>
            <a:r>
              <a:rPr lang="sr-Cyrl-CS" sz="1400" b="1" dirty="0" smtClean="0">
                <a:latin typeface="Cambria" pitchFamily="18" charset="0"/>
              </a:rPr>
              <a:t>“Помоћ у кући”.</a:t>
            </a:r>
          </a:p>
          <a:p>
            <a:pPr algn="just"/>
            <a:endParaRPr lang="sr-Cyrl-CS" sz="1600" dirty="0">
              <a:latin typeface="Cambria" pitchFamily="18" charset="0"/>
            </a:endParaRPr>
          </a:p>
          <a:p>
            <a:pPr algn="just"/>
            <a:endParaRPr lang="sr-Cyrl-CS" sz="1600" dirty="0">
              <a:latin typeface="Cambria" pitchFamily="18" charset="0"/>
            </a:endParaRPr>
          </a:p>
          <a:p>
            <a:pPr algn="just"/>
            <a:endParaRPr lang="en-US" sz="1600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13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Развој културе и информисања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106.195.100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6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1402" y="1066800"/>
            <a:ext cx="73152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1600" dirty="0" smtClean="0">
                <a:latin typeface="Cambria" pitchFamily="18" charset="0"/>
              </a:rPr>
              <a:t>За функционисање установа културе планирана су средства у износу од 71.695.100 динара:</a:t>
            </a:r>
          </a:p>
          <a:p>
            <a:pPr algn="just"/>
            <a:endParaRPr lang="sr-Cyrl-CS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 smtClean="0">
                <a:latin typeface="Cambria" pitchFamily="18" charset="0"/>
              </a:rPr>
              <a:t>ДОМ КУЛТУРЕ			30.9624.040 динара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 smtClean="0">
                <a:latin typeface="Cambria" pitchFamily="18" charset="0"/>
              </a:rPr>
              <a:t>ЗАВИЧАЈНИ МУЗЕЈ		22.933.450 динара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sr-Cyrl-CS" dirty="0" smtClean="0">
                <a:latin typeface="Cambria" pitchFamily="18" charset="0"/>
              </a:rPr>
              <a:t>НАРОДНА БИБЛИОТЕКА	14.633.330 динара</a:t>
            </a:r>
          </a:p>
          <a:p>
            <a:pPr marL="285750" indent="-285750" algn="just"/>
            <a:r>
              <a:rPr lang="sr-Latn-RS" dirty="0" smtClean="0">
                <a:latin typeface="Cambria" pitchFamily="18" charset="0"/>
              </a:rPr>
              <a:t>      </a:t>
            </a:r>
          </a:p>
          <a:p>
            <a:pPr marL="285750" indent="-285750" algn="just"/>
            <a:r>
              <a:rPr lang="sr-Latn-RS" sz="1600" dirty="0" smtClean="0">
                <a:latin typeface="Cambria" pitchFamily="18" charset="0"/>
              </a:rPr>
              <a:t>      </a:t>
            </a:r>
            <a:r>
              <a:rPr lang="sr-Cyrl-CS" sz="1600" dirty="0" smtClean="0">
                <a:latin typeface="Cambria" pitchFamily="18" charset="0"/>
              </a:rPr>
              <a:t>Овим програмом предвиђена су и средства за суфинансирање пројекта прекограничне сарадње Србије и Бугарске </a:t>
            </a:r>
            <a:r>
              <a:rPr lang="sr-Cyrl-CS" sz="1600" b="1" dirty="0" smtClean="0">
                <a:latin typeface="Cambria" pitchFamily="18" charset="0"/>
              </a:rPr>
              <a:t>“</a:t>
            </a:r>
            <a:r>
              <a:rPr lang="sr-Latn-RS" sz="1600" b="1" dirty="0" smtClean="0">
                <a:latin typeface="Cambria" pitchFamily="18" charset="0"/>
              </a:rPr>
              <a:t>Youth art network”.</a:t>
            </a:r>
            <a:endParaRPr lang="sr-Cyrl-CS" sz="1600" b="1" dirty="0" smtClean="0">
              <a:latin typeface="Cambria" pitchFamily="18" charset="0"/>
            </a:endParaRPr>
          </a:p>
          <a:p>
            <a:pPr algn="just"/>
            <a:endParaRPr lang="sr-Cyrl-CS" sz="1600" dirty="0" smtClean="0">
              <a:latin typeface="Cambria" pitchFamily="18" charset="0"/>
            </a:endParaRPr>
          </a:p>
          <a:p>
            <a:pPr algn="just"/>
            <a:r>
              <a:rPr lang="sr-Cyrl-CS" sz="1600" dirty="0" smtClean="0">
                <a:latin typeface="Cambria" pitchFamily="18" charset="0"/>
              </a:rPr>
              <a:t>Кроз овај програм планирају се и средства за суфинансирање пројеката којима се остварује јавни интерес у области </a:t>
            </a:r>
            <a:r>
              <a:rPr lang="sr-Cyrl-CS" sz="1600" b="1" dirty="0" smtClean="0">
                <a:latin typeface="Cambria" pitchFamily="18" charset="0"/>
              </a:rPr>
              <a:t>јавног информисања</a:t>
            </a:r>
            <a:r>
              <a:rPr lang="sr-Cyrl-CS" sz="1600" dirty="0" smtClean="0">
                <a:latin typeface="Cambria" pitchFamily="18" charset="0"/>
              </a:rPr>
              <a:t> - 15.000.000 динара, средства за суфинансирање пројеката </a:t>
            </a:r>
            <a:r>
              <a:rPr lang="sr-Cyrl-CS" sz="1600" b="1" dirty="0" smtClean="0">
                <a:latin typeface="Cambria" pitchFamily="18" charset="0"/>
              </a:rPr>
              <a:t>удружења грађана</a:t>
            </a:r>
            <a:r>
              <a:rPr lang="sr-Cyrl-CS" sz="1600" dirty="0" smtClean="0">
                <a:latin typeface="Cambria" pitchFamily="18" charset="0"/>
              </a:rPr>
              <a:t> – 15.000.000 динара, као и за финансирање </a:t>
            </a:r>
            <a:r>
              <a:rPr lang="sr-Cyrl-CS" sz="1600" b="1" dirty="0" smtClean="0">
                <a:latin typeface="Cambria" pitchFamily="18" charset="0"/>
              </a:rPr>
              <a:t>верских заједница </a:t>
            </a:r>
            <a:r>
              <a:rPr lang="sr-Cyrl-CS" sz="1600" dirty="0" smtClean="0">
                <a:latin typeface="Cambria" pitchFamily="18" charset="0"/>
              </a:rPr>
              <a:t>у износу од 3.000.000 динара.</a:t>
            </a:r>
            <a:endParaRPr lang="sr-Cyrl-CS" sz="1600" dirty="0">
              <a:latin typeface="Cambria" pitchFamily="18" charset="0"/>
            </a:endParaRPr>
          </a:p>
          <a:p>
            <a:pPr algn="just"/>
            <a:endParaRPr lang="en-US" sz="1600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509343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14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Развој спорта и омладине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4</a:t>
            </a:r>
            <a:r>
              <a:rPr lang="sr-Latn-RS" sz="3600" dirty="0" smtClean="0">
                <a:latin typeface="Cambria" pitchFamily="18" charset="0"/>
              </a:rPr>
              <a:t>3</a:t>
            </a:r>
            <a:r>
              <a:rPr lang="sr-Cyrl-RS" sz="3600" dirty="0" smtClean="0">
                <a:latin typeface="Cambria" pitchFamily="18" charset="0"/>
              </a:rPr>
              <a:t>.</a:t>
            </a:r>
            <a:r>
              <a:rPr lang="sr-Latn-RS" sz="3600" dirty="0" smtClean="0">
                <a:latin typeface="Cambria" pitchFamily="18" charset="0"/>
              </a:rPr>
              <a:t>6</a:t>
            </a:r>
            <a:r>
              <a:rPr lang="sr-Cyrl-RS" sz="3600" dirty="0" smtClean="0">
                <a:latin typeface="Cambria" pitchFamily="18" charset="0"/>
              </a:rPr>
              <a:t>00.000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1402" y="1066800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2400" dirty="0" smtClean="0">
                <a:latin typeface="Cambria" pitchFamily="18" charset="0"/>
              </a:rPr>
              <a:t>Одлуком о буџету општине Књажевац за 202</a:t>
            </a:r>
            <a:r>
              <a:rPr lang="sr-Latn-RS" sz="2400" dirty="0" smtClean="0">
                <a:latin typeface="Cambria" pitchFamily="18" charset="0"/>
              </a:rPr>
              <a:t>1</a:t>
            </a:r>
            <a:r>
              <a:rPr lang="sr-Cyrl-CS" sz="2400" dirty="0" smtClean="0">
                <a:latin typeface="Cambria" pitchFamily="18" charset="0"/>
              </a:rPr>
              <a:t>. годину, за финансирање спортских клубова планирано је </a:t>
            </a:r>
            <a:r>
              <a:rPr lang="sr-Cyrl-CS" sz="2400" b="1" dirty="0" smtClean="0">
                <a:latin typeface="Cambria" pitchFamily="18" charset="0"/>
              </a:rPr>
              <a:t>4</a:t>
            </a:r>
            <a:r>
              <a:rPr lang="sr-Latn-RS" sz="2400" b="1" dirty="0" smtClean="0">
                <a:latin typeface="Cambria" pitchFamily="18" charset="0"/>
              </a:rPr>
              <a:t>3</a:t>
            </a:r>
            <a:r>
              <a:rPr lang="sr-Cyrl-CS" sz="2400" b="1" dirty="0" smtClean="0">
                <a:latin typeface="Cambria" pitchFamily="18" charset="0"/>
              </a:rPr>
              <a:t>.</a:t>
            </a:r>
            <a:r>
              <a:rPr lang="sr-Latn-RS" sz="2400" b="1" dirty="0" smtClean="0">
                <a:latin typeface="Cambria" pitchFamily="18" charset="0"/>
              </a:rPr>
              <a:t>6</a:t>
            </a:r>
            <a:r>
              <a:rPr lang="sr-Cyrl-CS" sz="2400" b="1" dirty="0" smtClean="0">
                <a:latin typeface="Cambria" pitchFamily="18" charset="0"/>
              </a:rPr>
              <a:t>00.000</a:t>
            </a:r>
            <a:r>
              <a:rPr lang="sr-Cyrl-CS" sz="2400" dirty="0" smtClean="0">
                <a:latin typeface="Cambria" pitchFamily="18" charset="0"/>
              </a:rPr>
              <a:t> динара.</a:t>
            </a:r>
          </a:p>
          <a:p>
            <a:pPr algn="just"/>
            <a:endParaRPr lang="sr-Cyrl-CS" sz="2400" dirty="0">
              <a:latin typeface="Cambria" pitchFamily="18" charset="0"/>
            </a:endParaRPr>
          </a:p>
          <a:p>
            <a:pPr algn="just"/>
            <a:endParaRPr lang="en-US" sz="2400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5034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0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315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15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Опште услуге локалне самоуправе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2</a:t>
            </a:r>
            <a:r>
              <a:rPr lang="sr-Latn-RS" sz="3600" dirty="0" smtClean="0">
                <a:latin typeface="Cambria" pitchFamily="18" charset="0"/>
              </a:rPr>
              <a:t>13</a:t>
            </a:r>
            <a:r>
              <a:rPr lang="sr-Cyrl-RS" sz="3600" dirty="0" smtClean="0">
                <a:latin typeface="Cambria" pitchFamily="18" charset="0"/>
              </a:rPr>
              <a:t>.</a:t>
            </a:r>
            <a:r>
              <a:rPr lang="sr-Latn-RS" sz="3600" dirty="0" smtClean="0">
                <a:latin typeface="Cambria" pitchFamily="18" charset="0"/>
              </a:rPr>
              <a:t>839</a:t>
            </a:r>
            <a:r>
              <a:rPr lang="sr-Cyrl-RS" sz="3600" dirty="0" smtClean="0">
                <a:latin typeface="Cambria" pitchFamily="18" charset="0"/>
              </a:rPr>
              <a:t>.</a:t>
            </a:r>
            <a:r>
              <a:rPr lang="sr-Latn-RS" sz="3600" dirty="0" smtClean="0">
                <a:latin typeface="Cambria" pitchFamily="18" charset="0"/>
              </a:rPr>
              <a:t>820</a:t>
            </a:r>
            <a:r>
              <a:rPr lang="sr-Cyrl-RS" sz="3600" dirty="0" smtClean="0">
                <a:latin typeface="Cambria" pitchFamily="18" charset="0"/>
              </a:rPr>
              <a:t>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5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477" y="228600"/>
            <a:ext cx="7315200" cy="324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За овај програм опредељено  је укупно 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2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13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839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820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 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динара,   и из ових средстава  финансирају се: </a:t>
            </a:r>
            <a:endParaRPr lang="sr-Cyrl-CS" sz="1600" dirty="0" smtClean="0">
              <a:solidFill>
                <a:srgbClr val="000000"/>
              </a:solidFill>
              <a:latin typeface="Cambria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sr-Cyrl-CS" sz="1600" dirty="0">
              <a:solidFill>
                <a:srgbClr val="000000"/>
              </a:solidFill>
              <a:latin typeface="Cambria" pitchFamily="18" charset="0"/>
            </a:endParaRP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Општинска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управа, 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као  директни корисник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-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1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7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2.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759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12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 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Месне заједнице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–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2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9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528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.000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  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Правобранилаштво општине Књажевац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-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2.4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10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38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 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Регионални центар за стручно усавршавање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– 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9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.1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02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.</a:t>
            </a:r>
            <a:r>
              <a:rPr lang="sr-Latn-RS" sz="1600" b="1" dirty="0" smtClean="0">
                <a:solidFill>
                  <a:srgbClr val="000000"/>
                </a:solidFill>
                <a:latin typeface="Cambria" pitchFamily="18" charset="0"/>
              </a:rPr>
              <a:t>7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00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 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Средства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текуће буџетске резерве -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10.000.000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Средства сталне буџетске резерве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-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2.000.000 </a:t>
            </a: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динара</a:t>
            </a:r>
          </a:p>
          <a:p>
            <a:pPr marL="342899" lvl="0" indent="-342899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r-Cyrl-CS" sz="1600" dirty="0">
                <a:solidFill>
                  <a:srgbClr val="000000"/>
                </a:solidFill>
                <a:latin typeface="Cambria" pitchFamily="18" charset="0"/>
              </a:rPr>
              <a:t>Управљање у ванредним ситуацијама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- </a:t>
            </a:r>
            <a:r>
              <a:rPr lang="sr-Cyrl-CS" sz="1600" b="1" dirty="0" smtClean="0">
                <a:solidFill>
                  <a:srgbClr val="000000"/>
                </a:solidFill>
                <a:latin typeface="Cambria" pitchFamily="18" charset="0"/>
              </a:rPr>
              <a:t>3.000.000 </a:t>
            </a:r>
            <a:r>
              <a:rPr lang="sr-Cyrl-CS" sz="1600" dirty="0" smtClean="0">
                <a:solidFill>
                  <a:srgbClr val="000000"/>
                </a:solidFill>
                <a:latin typeface="Cambria" pitchFamily="18" charset="0"/>
              </a:rPr>
              <a:t>динара.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sr-Cyrl-CS" sz="1600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5034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7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33400"/>
            <a:ext cx="7315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</a:t>
            </a:r>
            <a:r>
              <a:rPr lang="en-US" sz="3600" dirty="0" smtClean="0">
                <a:latin typeface="Cambria" pitchFamily="18" charset="0"/>
              </a:rPr>
              <a:t>7</a:t>
            </a:r>
            <a:endParaRPr lang="sr-Cyrl-RS" sz="3600" dirty="0" smtClean="0">
              <a:latin typeface="Cambria" pitchFamily="18" charset="0"/>
            </a:endParaRP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Енергетска ефикасност</a:t>
            </a:r>
            <a:endParaRPr lang="sr-Cyrl-RS" sz="2800" b="1" baseline="0" dirty="0" smtClean="0">
              <a:latin typeface="Cambria" pitchFamily="18" charset="0"/>
            </a:endParaRPr>
          </a:p>
          <a:p>
            <a:pPr algn="ctr"/>
            <a:r>
              <a:rPr lang="sr-Latn-RS" sz="3600" dirty="0" smtClean="0">
                <a:latin typeface="Cambria" pitchFamily="18" charset="0"/>
              </a:rPr>
              <a:t>3</a:t>
            </a:r>
            <a:r>
              <a:rPr lang="sr-Cyrl-RS" sz="3600" dirty="0" smtClean="0">
                <a:latin typeface="Cambria" pitchFamily="18" charset="0"/>
              </a:rPr>
              <a:t>.</a:t>
            </a:r>
            <a:r>
              <a:rPr lang="sr-Latn-RS" sz="3600" dirty="0" smtClean="0">
                <a:latin typeface="Cambria" pitchFamily="18" charset="0"/>
              </a:rPr>
              <a:t>1</a:t>
            </a:r>
            <a:r>
              <a:rPr lang="sr-Cyrl-RS" sz="3600" dirty="0" smtClean="0">
                <a:latin typeface="Cambria" pitchFamily="18" charset="0"/>
              </a:rPr>
              <a:t>00.000 динара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dirty="0" smtClean="0">
                <a:latin typeface="Cambria" pitchFamily="18" charset="0"/>
              </a:rPr>
              <a:t>У оквиру овог програма опредељена су средства за одрживи енергетски развој кроз подстицање унапређења енергетске ефикасности и побољшање енергетске инфраструктуре.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2286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latin typeface="Cambria" pitchFamily="18" charset="0"/>
              </a:rPr>
              <a:t>Приходе буџета чине:</a:t>
            </a:r>
            <a:endParaRPr lang="en-US" sz="2400" b="1" dirty="0">
              <a:latin typeface="Cambria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653007"/>
              </p:ext>
            </p:extLst>
          </p:nvPr>
        </p:nvGraphicFramePr>
        <p:xfrm>
          <a:off x="304800" y="1021080"/>
          <a:ext cx="8534400" cy="7604760"/>
        </p:xfrm>
        <a:graphic>
          <a:graphicData uri="http://schemas.openxmlformats.org/drawingml/2006/table">
            <a:tbl>
              <a:tblPr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507480"/>
                <a:gridCol w="2026920"/>
              </a:tblGrid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ПОРЕСКИ</a:t>
                      </a:r>
                      <a:r>
                        <a:rPr lang="sr-Cyrl-RS" b="1" baseline="0" dirty="0" smtClean="0">
                          <a:latin typeface="Cambria" pitchFamily="18" charset="0"/>
                        </a:rPr>
                        <a:t> ПРИХОДИ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– </a:t>
                      </a:r>
                      <a:r>
                        <a:rPr lang="sr-Cyrl-RS" sz="1600" baseline="0" dirty="0" smtClean="0">
                          <a:latin typeface="Cambria" pitchFamily="18" charset="0"/>
                        </a:rPr>
                        <a:t>врста јавних прихода који се прикупљају обавезним плаћањима пореских обвезника без обавезе извршења специјалне услуге заузврат 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462</a:t>
                      </a:r>
                      <a:r>
                        <a:rPr lang="en-US" dirty="0" smtClean="0">
                          <a:latin typeface="Cambria" pitchFamily="18" charset="0"/>
                        </a:rPr>
                        <a:t>.</a:t>
                      </a:r>
                      <a:r>
                        <a:rPr lang="sr-Cyrl-RS" dirty="0" smtClean="0">
                          <a:latin typeface="Cambria" pitchFamily="18" charset="0"/>
                        </a:rPr>
                        <a:t>299.715.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ТРАНСФЕРИ</a:t>
                      </a:r>
                      <a:r>
                        <a:rPr lang="sr-Cyrl-RS" dirty="0" smtClean="0">
                          <a:latin typeface="Cambria" pitchFamily="18" charset="0"/>
                        </a:rPr>
                        <a:t> – подразумевају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пренос средстава од нивоа Репунблике Србије општинском нивоу власти. Могу бити наменски ( за тачно утврђене намене ) и ненаменски ( није им унапред утврђена намена те се могу користити за било које сврхе , а у складу са законом ). 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469.363.835.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ДОНАЦИЈЕ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–  добијају се од домаћих и међународних донатора и организација за различите врсте пројеката.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35.172.780.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ДРУГИ ПРИХОДИ </a:t>
                      </a:r>
                      <a:r>
                        <a:rPr lang="sr-Cyrl-RS" dirty="0" smtClean="0">
                          <a:latin typeface="Cambria" pitchFamily="18" charset="0"/>
                        </a:rPr>
                        <a:t>– непорески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јавни приходи , и то : накнаде – наплаћују се за коришћење јавних добара , таксе – наплаћују се за пружање јавних услуга и казне и пенали – наплаћују се због кршења уговорних или законских одредби.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46.405.000.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ПРИМАЊА</a:t>
                      </a:r>
                      <a:r>
                        <a:rPr lang="sr-Cyrl-RS" b="1" baseline="0" dirty="0" smtClean="0">
                          <a:latin typeface="Cambria" pitchFamily="18" charset="0"/>
                        </a:rPr>
                        <a:t> ОД ПРОДАЈЕ НЕФИНАНСИЈСКЕ  ИМОВИНЕ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– </a:t>
                      </a:r>
                      <a:r>
                        <a:rPr lang="sr-Cyrl-RS" sz="1600" baseline="0" dirty="0" smtClean="0">
                          <a:latin typeface="Cambria" pitchFamily="18" charset="0"/>
                        </a:rPr>
                        <a:t>примања која се остварују продајом непокретности и покретних ствари у власништву општине.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30.000.000.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sr-Cyrl-RS" b="1" dirty="0" smtClean="0">
                          <a:latin typeface="Cambria" pitchFamily="18" charset="0"/>
                        </a:rPr>
                        <a:t>ПРИМАЊА ОД ЗАДУЖИВАЊА</a:t>
                      </a:r>
                      <a:r>
                        <a:rPr lang="sr-Cyrl-RS" dirty="0" smtClean="0">
                          <a:latin typeface="Cambria" pitchFamily="18" charset="0"/>
                        </a:rPr>
                        <a:t> –</a:t>
                      </a:r>
                      <a:r>
                        <a:rPr lang="sr-Cyrl-RS" baseline="0" dirty="0" smtClean="0">
                          <a:latin typeface="Cambria" pitchFamily="18" charset="0"/>
                        </a:rPr>
                        <a:t> приливи по основу примања од задуживања код пословних банака у корист нивоа општина.</a:t>
                      </a:r>
                      <a:r>
                        <a:rPr lang="sr-Cyrl-RS" b="1" baseline="0" dirty="0" smtClean="0">
                          <a:latin typeface="Cambria" pitchFamily="18" charset="0"/>
                        </a:rPr>
                        <a:t>ПРОДАЈА ФИНАНСИЈСКЕ ИМОВИНЕ </a:t>
                      </a:r>
                      <a:r>
                        <a:rPr lang="sr-Cyrl-RS" b="0" baseline="0" dirty="0" smtClean="0">
                          <a:latin typeface="Cambria" pitchFamily="18" charset="0"/>
                        </a:rPr>
                        <a:t>– </a:t>
                      </a:r>
                      <a:r>
                        <a:rPr lang="sr-Cyrl-RS" sz="1600" b="0" baseline="0" dirty="0" smtClean="0">
                          <a:latin typeface="Cambria" pitchFamily="18" charset="0"/>
                        </a:rPr>
                        <a:t>примања настала по основу продаје домаћих акција и осталог капитала у корист нивоа општина.</a:t>
                      </a:r>
                      <a:endParaRPr lang="en-US" b="1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500.000.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sr-Cyrl-RS" b="1" dirty="0" smtClean="0">
                          <a:latin typeface="Cambria" pitchFamily="18" charset="0"/>
                        </a:rPr>
                        <a:t>ПРЕНЕТА СРЕДСТВА ИЗ</a:t>
                      </a:r>
                      <a:r>
                        <a:rPr lang="sr-Cyrl-RS" b="1" baseline="0" dirty="0" smtClean="0">
                          <a:latin typeface="Cambria" pitchFamily="18" charset="0"/>
                        </a:rPr>
                        <a:t> ПРЕТХОДНЕ ГОДИНЕ – </a:t>
                      </a:r>
                      <a:r>
                        <a:rPr lang="sr-Cyrl-RS" sz="1600" b="0" baseline="0" dirty="0" smtClean="0">
                          <a:latin typeface="Cambria" pitchFamily="18" charset="0"/>
                        </a:rPr>
                        <a:t>вишак прихода буџета општине који нису потрошени у претходној буџетској години.</a:t>
                      </a:r>
                      <a:endParaRPr lang="en-US" b="1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Cambria" pitchFamily="18" charset="0"/>
                        </a:rPr>
                        <a:t>40.000.000. дин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2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1312" y="2057400"/>
            <a:ext cx="731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sr-Cyrl-RS" sz="6000" b="1" dirty="0" smtClean="0">
                <a:solidFill>
                  <a:srgbClr val="000000"/>
                </a:solidFill>
                <a:latin typeface="Cambria" pitchFamily="18" charset="0"/>
              </a:rPr>
              <a:t>Хвала на пажњи!</a:t>
            </a:r>
            <a:endParaRPr lang="sr-Cyrl-CS" sz="6000" b="1" dirty="0" smtClean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5034" y="4572000"/>
            <a:ext cx="2107756" cy="17645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29612" y="4133910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latin typeface="Cambria" pitchFamily="18" charset="0"/>
              </a:rPr>
              <a:t>Књажевац,  11.12.2020. године</a:t>
            </a:r>
            <a:endParaRPr lang="en-US" sz="20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6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39266524"/>
              </p:ext>
            </p:extLst>
          </p:nvPr>
        </p:nvGraphicFramePr>
        <p:xfrm>
          <a:off x="304800" y="1219200"/>
          <a:ext cx="8382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04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24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"/>
            <a:ext cx="8382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Cyrl-RS" sz="2800" b="1" dirty="0" smtClean="0">
              <a:latin typeface="Cambria" pitchFamily="18" charset="0"/>
            </a:endParaRPr>
          </a:p>
          <a:p>
            <a:pPr algn="ctr"/>
            <a:r>
              <a:rPr lang="sr-Cyrl-RS" sz="2800" b="1" dirty="0" smtClean="0">
                <a:latin typeface="Cambria" pitchFamily="18" charset="0"/>
              </a:rPr>
              <a:t>НА ШТА СЕ ТРОШИ БУЏЕТСКИ НОВАЦ</a:t>
            </a:r>
            <a:r>
              <a:rPr lang="en-US" sz="2800" b="1" dirty="0" smtClean="0">
                <a:latin typeface="Cambria" pitchFamily="18" charset="0"/>
              </a:rPr>
              <a:t> ?</a:t>
            </a:r>
          </a:p>
          <a:p>
            <a:endParaRPr lang="sr-Cyrl-RS" sz="2800" dirty="0" smtClean="0">
              <a:latin typeface="Cambria" pitchFamily="18" charset="0"/>
            </a:endParaRPr>
          </a:p>
          <a:p>
            <a:endParaRPr lang="sr-Cyrl-RS" sz="2800" dirty="0" smtClean="0">
              <a:latin typeface="Cambria" pitchFamily="18" charset="0"/>
            </a:endParaRPr>
          </a:p>
          <a:p>
            <a:r>
              <a:rPr lang="sr-Cyrl-RS" dirty="0" smtClean="0">
                <a:latin typeface="Cambria" pitchFamily="18" charset="0"/>
              </a:rPr>
              <a:t>Увођење програмског модела буџета започето је 2015.године и такав модел буџета представља основу за транспарентнију и рационалнију алокацију буџетских средстава.</a:t>
            </a:r>
          </a:p>
          <a:p>
            <a:r>
              <a:rPr lang="sr-Cyrl-RS" dirty="0" smtClean="0">
                <a:latin typeface="Cambria" pitchFamily="18" charset="0"/>
              </a:rPr>
              <a:t>Планом су предвиђени расходи и издаци општине Књажевац за 2021. годину у укупном износу од 1.083.741.330. динара.</a:t>
            </a:r>
          </a:p>
          <a:p>
            <a:endParaRPr lang="sr-Cyrl-RS" dirty="0" smtClean="0">
              <a:latin typeface="Cambria" pitchFamily="18" charset="0"/>
            </a:endParaRPr>
          </a:p>
          <a:p>
            <a:r>
              <a:rPr lang="sr-Cyrl-RS" dirty="0" smtClean="0">
                <a:latin typeface="Cambria" pitchFamily="18" charset="0"/>
              </a:rPr>
              <a:t>Средства су намењена програмима који доприносе испуњавању стратешких циљева наше општине и распоређена су према програмским активностима и пројектима на које се односе. </a:t>
            </a:r>
          </a:p>
          <a:p>
            <a:endParaRPr lang="en-US" sz="2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71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28518"/>
              </p:ext>
            </p:extLst>
          </p:nvPr>
        </p:nvGraphicFramePr>
        <p:xfrm>
          <a:off x="533400" y="228592"/>
          <a:ext cx="8077200" cy="6324612"/>
        </p:xfrm>
        <a:graphic>
          <a:graphicData uri="http://schemas.openxmlformats.org/drawingml/2006/table">
            <a:tbl>
              <a:tblPr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43000"/>
                <a:gridCol w="5389609"/>
                <a:gridCol w="1544591"/>
              </a:tblGrid>
              <a:tr h="372036">
                <a:tc>
                  <a:txBody>
                    <a:bodyPr/>
                    <a:lstStyle/>
                    <a:p>
                      <a:r>
                        <a:rPr lang="sr-Cyrl-RS" sz="1400" dirty="0" smtClean="0">
                          <a:latin typeface="Cambria" pitchFamily="18" charset="0"/>
                        </a:rPr>
                        <a:t>Програм 1</a:t>
                      </a:r>
                      <a:endParaRPr lang="en-US" sz="1400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Становање,</a:t>
                      </a:r>
                      <a:r>
                        <a:rPr lang="sr-Cyrl-RS" sz="1400" b="1" baseline="0" dirty="0" smtClean="0">
                          <a:latin typeface="Cambria" pitchFamily="18" charset="0"/>
                        </a:rPr>
                        <a:t> урбанизам и просторно планирање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53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2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b="1" dirty="0" smtClean="0">
                          <a:latin typeface="Cambria" pitchFamily="18" charset="0"/>
                        </a:rPr>
                        <a:t>Комунална делатност</a:t>
                      </a:r>
                      <a:endParaRPr lang="en-US" sz="1400" b="1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275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3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Локални економски развој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4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Развој туризма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44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250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360 дин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5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Пољопривреда</a:t>
                      </a:r>
                      <a:r>
                        <a:rPr lang="sr-Cyrl-RS" sz="1400" b="1" baseline="0" dirty="0" smtClean="0">
                          <a:latin typeface="Cambria" pitchFamily="18" charset="0"/>
                        </a:rPr>
                        <a:t> и рурални развој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23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,000,000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6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Заштита животне средине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768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7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Организација саобраћаја</a:t>
                      </a:r>
                      <a:r>
                        <a:rPr lang="sr-Cyrl-RS" sz="1400" b="1" baseline="0" dirty="0" smtClean="0">
                          <a:latin typeface="Cambria" pitchFamily="18" charset="0"/>
                        </a:rPr>
                        <a:t> и саобраћајна инфраструктура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412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,800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8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Предшколско васпитање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135,778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,1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9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Основно образовање и васпитање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10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Средње образовање и васпитање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11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Социјална</a:t>
                      </a:r>
                      <a:r>
                        <a:rPr lang="sr-Cyrl-RS" sz="1400" b="1" baseline="0" dirty="0" smtClean="0">
                          <a:latin typeface="Cambria" pitchFamily="18" charset="0"/>
                        </a:rPr>
                        <a:t> и дечја заштита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81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675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12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Здравствена заштита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13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Развој културе и информисања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195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14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Развој спорта и омладине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15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Опште услуге локалне самоуправе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797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16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Политички систем локалне самоуправе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785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550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  <a:tr h="372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latin typeface="Cambria" pitchFamily="18" charset="0"/>
                        </a:rPr>
                        <a:t>Програм 17</a:t>
                      </a:r>
                      <a:endParaRPr lang="en-US" sz="1400" dirty="0" smtClean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400" b="1" dirty="0" smtClean="0">
                          <a:latin typeface="Cambria" pitchFamily="18" charset="0"/>
                        </a:rPr>
                        <a:t>Енергетска ефикасност</a:t>
                      </a:r>
                      <a:endParaRPr lang="en-US" sz="1400" b="1" dirty="0">
                        <a:latin typeface="Cambria" pitchFamily="18" charset="0"/>
                      </a:endParaRPr>
                    </a:p>
                  </a:txBody>
                  <a:tcPr marL="86209" marR="86209" marT="43104" marB="43104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</a:t>
                      </a:r>
                      <a:r>
                        <a:rPr lang="sr-Latn-R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00,000</a:t>
                      </a:r>
                      <a:r>
                        <a:rPr lang="sr-Cyrl-R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дин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857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7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33400"/>
            <a:ext cx="731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1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/>
            <a:r>
              <a:rPr lang="sr-Cyrl-RS" sz="3600" b="1" dirty="0" smtClean="0">
                <a:latin typeface="Cambria" pitchFamily="18" charset="0"/>
              </a:rPr>
              <a:t>Становање,</a:t>
            </a:r>
            <a:r>
              <a:rPr lang="sr-Cyrl-RS" sz="3600" b="1" baseline="0" dirty="0" smtClean="0">
                <a:latin typeface="Cambria" pitchFamily="18" charset="0"/>
              </a:rPr>
              <a:t> урбанизам и просторно планирање</a:t>
            </a:r>
          </a:p>
          <a:p>
            <a:pPr algn="ctr"/>
            <a:endParaRPr lang="sr-Cyrl-RS" sz="3600" b="1" dirty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38.530.000 динара</a:t>
            </a: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0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457200"/>
            <a:ext cx="8305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Cyrl-RS" dirty="0" smtClean="0">
              <a:latin typeface="Cambria" pitchFamily="18" charset="0"/>
            </a:endParaRPr>
          </a:p>
          <a:p>
            <a:pPr algn="ctr"/>
            <a:r>
              <a:rPr lang="sr-Cyrl-RS" dirty="0" smtClean="0">
                <a:latin typeface="Cambria" pitchFamily="18" charset="0"/>
              </a:rPr>
              <a:t>За реализацију овог програма у буџету се издваја 38.530.000 динара.</a:t>
            </a:r>
          </a:p>
          <a:p>
            <a:pPr algn="ctr"/>
            <a:endParaRPr lang="sr-Cyrl-RS" dirty="0" smtClean="0">
              <a:latin typeface="Cambria" pitchFamily="18" charset="0"/>
            </a:endParaRPr>
          </a:p>
          <a:p>
            <a:pPr algn="ctr"/>
            <a:r>
              <a:rPr lang="sr-Cyrl-RS" dirty="0" smtClean="0">
                <a:latin typeface="Cambria" pitchFamily="18" charset="0"/>
              </a:rPr>
              <a:t>Средства у износу од 16.300.000. динара опредељена су за израду урбанистичке и пројектно-техничке документације. Најзначајнији предвиђени пројекти су : </a:t>
            </a:r>
          </a:p>
          <a:p>
            <a:pPr algn="ctr">
              <a:buFontTx/>
              <a:buChar char="-"/>
            </a:pPr>
            <a:r>
              <a:rPr lang="sr-Cyrl-RS" dirty="0" smtClean="0">
                <a:latin typeface="Cambria" pitchFamily="18" charset="0"/>
              </a:rPr>
              <a:t>техничка документација за изградњу система за водоснабдвање свих потпланинских села Старе планине</a:t>
            </a:r>
          </a:p>
          <a:p>
            <a:pPr algn="ctr">
              <a:buFontTx/>
              <a:buChar char="-"/>
            </a:pPr>
            <a:r>
              <a:rPr lang="sr-Cyrl-RS" dirty="0" smtClean="0">
                <a:latin typeface="Cambria" pitchFamily="18" charset="0"/>
              </a:rPr>
              <a:t>пројекти потребни за изградњу кнализационе мреже у Месним заједницама Минићево , Ргоште, Горње Зуниче, Штипина и Валевац</a:t>
            </a:r>
          </a:p>
          <a:p>
            <a:pPr algn="ctr">
              <a:buFontTx/>
              <a:buChar char="-"/>
            </a:pPr>
            <a:r>
              <a:rPr lang="sr-Cyrl-RS" dirty="0" smtClean="0">
                <a:latin typeface="Cambria" pitchFamily="18" charset="0"/>
              </a:rPr>
              <a:t>пројекат изградње спортских терена у оквиру комплекса терена градског стадиона</a:t>
            </a:r>
          </a:p>
          <a:p>
            <a:pPr algn="ctr"/>
            <a:r>
              <a:rPr lang="sr-Cyrl-RS" dirty="0" smtClean="0">
                <a:latin typeface="Cambria" pitchFamily="18" charset="0"/>
              </a:rPr>
              <a:t>Значајна средства опредењена су и за уређење тротоара у улици Иво Лола Рибар и Милоша Обилића.</a:t>
            </a:r>
          </a:p>
          <a:p>
            <a:pPr algn="ctr"/>
            <a:r>
              <a:rPr lang="sr-Cyrl-RS" dirty="0" smtClean="0">
                <a:latin typeface="Cambria" pitchFamily="18" charset="0"/>
              </a:rPr>
              <a:t>Средста у износу од 2.000.000. динара опредељена су сертификацију дечијих игралишта , а у цињу повећања степена безбедности истих.</a:t>
            </a:r>
          </a:p>
          <a:p>
            <a:pPr algn="ctr"/>
            <a:endParaRPr lang="sr-Cyrl-RS" dirty="0" smtClean="0">
              <a:latin typeface="Cambria" pitchFamily="18" charset="0"/>
            </a:endParaRPr>
          </a:p>
          <a:p>
            <a:pPr algn="ctr"/>
            <a:endParaRPr lang="sr-Cyrl-RS" dirty="0" smtClean="0">
              <a:latin typeface="Cambria" pitchFamily="18" charset="0"/>
            </a:endParaRPr>
          </a:p>
          <a:p>
            <a:pPr algn="ctr"/>
            <a:endParaRPr lang="sr-Cyrl-RS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4953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33400"/>
            <a:ext cx="7315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ambria" pitchFamily="18" charset="0"/>
              </a:rPr>
              <a:t>Програм 2</a:t>
            </a:r>
          </a:p>
          <a:p>
            <a:pPr algn="ctr"/>
            <a:endParaRPr lang="sr-Cyrl-RS" sz="3600" dirty="0" smtClean="0">
              <a:latin typeface="Cambria" pitchFamily="18" charset="0"/>
            </a:endParaRPr>
          </a:p>
          <a:p>
            <a:pPr algn="ctr">
              <a:defRPr/>
            </a:pPr>
            <a:r>
              <a:rPr lang="sr-Cyrl-RS" sz="3600" b="1" dirty="0">
                <a:latin typeface="Cambria" pitchFamily="18" charset="0"/>
              </a:rPr>
              <a:t>Комунална делатност</a:t>
            </a:r>
            <a:endParaRPr lang="en-US" sz="3600" b="1" dirty="0">
              <a:latin typeface="Cambria" pitchFamily="18" charset="0"/>
            </a:endParaRPr>
          </a:p>
          <a:p>
            <a:pPr algn="ctr"/>
            <a:endParaRPr lang="sr-Cyrl-RS" sz="3600" b="1" dirty="0">
              <a:latin typeface="Cambria" pitchFamily="18" charset="0"/>
            </a:endParaRPr>
          </a:p>
          <a:p>
            <a:pPr algn="ctr"/>
            <a:r>
              <a:rPr lang="sr-Cyrl-RS" sz="3600" dirty="0" smtClean="0">
                <a:latin typeface="Cambria" pitchFamily="18" charset="0"/>
              </a:rPr>
              <a:t>108.275.000 динара</a:t>
            </a:r>
          </a:p>
          <a:p>
            <a:pPr algn="ctr"/>
            <a:endParaRPr lang="en-US" dirty="0">
              <a:latin typeface="Cambria" pitchFamily="18" charset="0"/>
            </a:endParaRPr>
          </a:p>
        </p:txBody>
      </p:sp>
      <p:pic>
        <p:nvPicPr>
          <p:cNvPr id="5" name="Picture 4" descr="Knjazevac-logo-vec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4322" y="4572000"/>
            <a:ext cx="2107756" cy="17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4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1128</TotalTime>
  <Words>1552</Words>
  <Application>Microsoft Office PowerPoint</Application>
  <PresentationFormat>On-screen Show (4:3)</PresentationFormat>
  <Paragraphs>240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Danilo</dc:creator>
  <cp:lastModifiedBy>Dejan Ilijić</cp:lastModifiedBy>
  <cp:revision>88</cp:revision>
  <dcterms:created xsi:type="dcterms:W3CDTF">2018-12-09T18:00:34Z</dcterms:created>
  <dcterms:modified xsi:type="dcterms:W3CDTF">2020-12-12T14:26:16Z</dcterms:modified>
</cp:coreProperties>
</file>